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81" r:id="rId3"/>
    <p:sldId id="282" r:id="rId4"/>
    <p:sldId id="275" r:id="rId5"/>
    <p:sldId id="283" r:id="rId6"/>
    <p:sldId id="257" r:id="rId7"/>
    <p:sldId id="265" r:id="rId8"/>
    <p:sldId id="278" r:id="rId9"/>
    <p:sldId id="266" r:id="rId10"/>
    <p:sldId id="277" r:id="rId11"/>
    <p:sldId id="268" r:id="rId12"/>
    <p:sldId id="269" r:id="rId13"/>
    <p:sldId id="276" r:id="rId14"/>
    <p:sldId id="280" r:id="rId15"/>
    <p:sldId id="279" r:id="rId16"/>
    <p:sldId id="272" r:id="rId17"/>
    <p:sldId id="260" r:id="rId18"/>
    <p:sldId id="274" r:id="rId19"/>
    <p:sldId id="271" r:id="rId20"/>
    <p:sldId id="270" r:id="rId21"/>
    <p:sldId id="26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3.43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03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36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7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0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41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83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49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4.44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36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5.7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77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13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46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79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82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8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29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46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9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63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2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94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9.8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22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5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gif>
</file>

<file path=ppt/media/image20.png>
</file>

<file path=ppt/media/image20.tmp>
</file>

<file path=ppt/media/image21.tmp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41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9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5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0260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2037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542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678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103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563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19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55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78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7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182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06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50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685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720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1.xml"/><Relationship Id="rId18" Type="http://schemas.openxmlformats.org/officeDocument/2006/relationships/customXml" Target="../ink/ink16.xml"/><Relationship Id="rId26" Type="http://schemas.openxmlformats.org/officeDocument/2006/relationships/customXml" Target="../ink/ink24.xml"/><Relationship Id="rId3" Type="http://schemas.openxmlformats.org/officeDocument/2006/relationships/image" Target="../media/image20.png"/><Relationship Id="rId21" Type="http://schemas.openxmlformats.org/officeDocument/2006/relationships/customXml" Target="../ink/ink19.xml"/><Relationship Id="rId34" Type="http://schemas.openxmlformats.org/officeDocument/2006/relationships/image" Target="../media/image4.png"/><Relationship Id="rId7" Type="http://schemas.openxmlformats.org/officeDocument/2006/relationships/customXml" Target="../ink/ink5.xml"/><Relationship Id="rId12" Type="http://schemas.openxmlformats.org/officeDocument/2006/relationships/customXml" Target="../ink/ink10.xml"/><Relationship Id="rId17" Type="http://schemas.openxmlformats.org/officeDocument/2006/relationships/customXml" Target="../ink/ink15.xml"/><Relationship Id="rId25" Type="http://schemas.openxmlformats.org/officeDocument/2006/relationships/customXml" Target="../ink/ink23.xml"/><Relationship Id="rId33" Type="http://schemas.openxmlformats.org/officeDocument/2006/relationships/customXml" Target="../ink/ink31.xml"/><Relationship Id="rId2" Type="http://schemas.openxmlformats.org/officeDocument/2006/relationships/customXml" Target="../ink/ink1.xml"/><Relationship Id="rId16" Type="http://schemas.openxmlformats.org/officeDocument/2006/relationships/customXml" Target="../ink/ink14.xml"/><Relationship Id="rId20" Type="http://schemas.openxmlformats.org/officeDocument/2006/relationships/customXml" Target="../ink/ink18.xml"/><Relationship Id="rId29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customXml" Target="../ink/ink9.xml"/><Relationship Id="rId24" Type="http://schemas.openxmlformats.org/officeDocument/2006/relationships/customXml" Target="../ink/ink22.xml"/><Relationship Id="rId32" Type="http://schemas.openxmlformats.org/officeDocument/2006/relationships/customXml" Target="../ink/ink30.xml"/><Relationship Id="rId5" Type="http://schemas.openxmlformats.org/officeDocument/2006/relationships/customXml" Target="../ink/ink3.xml"/><Relationship Id="rId15" Type="http://schemas.openxmlformats.org/officeDocument/2006/relationships/customXml" Target="../ink/ink13.xml"/><Relationship Id="rId23" Type="http://schemas.openxmlformats.org/officeDocument/2006/relationships/customXml" Target="../ink/ink21.xml"/><Relationship Id="rId28" Type="http://schemas.openxmlformats.org/officeDocument/2006/relationships/customXml" Target="../ink/ink26.xml"/><Relationship Id="rId10" Type="http://schemas.openxmlformats.org/officeDocument/2006/relationships/customXml" Target="../ink/ink8.xml"/><Relationship Id="rId19" Type="http://schemas.openxmlformats.org/officeDocument/2006/relationships/customXml" Target="../ink/ink17.xml"/><Relationship Id="rId31" Type="http://schemas.openxmlformats.org/officeDocument/2006/relationships/customXml" Target="../ink/ink29.xml"/><Relationship Id="rId4" Type="http://schemas.openxmlformats.org/officeDocument/2006/relationships/customXml" Target="../ink/ink2.xml"/><Relationship Id="rId9" Type="http://schemas.openxmlformats.org/officeDocument/2006/relationships/customXml" Target="../ink/ink7.xml"/><Relationship Id="rId14" Type="http://schemas.openxmlformats.org/officeDocument/2006/relationships/customXml" Target="../ink/ink12.xml"/><Relationship Id="rId22" Type="http://schemas.openxmlformats.org/officeDocument/2006/relationships/customXml" Target="../ink/ink20.xml"/><Relationship Id="rId27" Type="http://schemas.openxmlformats.org/officeDocument/2006/relationships/customXml" Target="../ink/ink25.xml"/><Relationship Id="rId30" Type="http://schemas.openxmlformats.org/officeDocument/2006/relationships/customXml" Target="../ink/ink28.xml"/><Relationship Id="rId8" Type="http://schemas.openxmlformats.org/officeDocument/2006/relationships/customXml" Target="../ink/ink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58EF2-0BA6-6524-B2D2-0BF5F8309A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812" y="355002"/>
            <a:ext cx="10434375" cy="2387600"/>
          </a:xfrm>
        </p:spPr>
        <p:txBody>
          <a:bodyPr/>
          <a:lstStyle/>
          <a:p>
            <a:r>
              <a:rPr lang="en-US" dirty="0"/>
              <a:t>Team 5 Conceptual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8655E-3227-B8ED-79EB-CAE0A8530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9292" y="3289579"/>
            <a:ext cx="2668868" cy="2766598"/>
          </a:xfrm>
        </p:spPr>
        <p:txBody>
          <a:bodyPr>
            <a:normAutofit fontScale="92500"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Dillon Williams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Nidhay Patel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Ryan Reed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Michel </a:t>
            </a:r>
            <a:r>
              <a:rPr lang="en-US" dirty="0" err="1"/>
              <a:t>Turpeau</a:t>
            </a:r>
            <a:endParaRPr lang="en-US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Austin Sigg</a:t>
            </a:r>
          </a:p>
        </p:txBody>
      </p:sp>
    </p:spTree>
    <p:extLst>
      <p:ext uri="{BB962C8B-B14F-4D97-AF65-F5344CB8AC3E}">
        <p14:creationId xmlns:p14="http://schemas.microsoft.com/office/powerpoint/2010/main" val="385883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19F-0087-99D0-E5BD-9E43182FF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plc &amp; a microcomputer?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A4EBE-B1F4-CA28-070B-BF126B5CE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406336"/>
          </a:xfrm>
        </p:spPr>
        <p:txBody>
          <a:bodyPr/>
          <a:lstStyle/>
          <a:p>
            <a:r>
              <a:rPr lang="en-US" dirty="0"/>
              <a:t>PLC’s “run-to-completion” step is </a:t>
            </a:r>
            <a:r>
              <a:rPr lang="en-US" b="1" dirty="0"/>
              <a:t>Cycle-Driven!</a:t>
            </a:r>
            <a:endParaRPr lang="en-US" dirty="0"/>
          </a:p>
          <a:p>
            <a:pPr lvl="1"/>
            <a:r>
              <a:rPr lang="en-US" dirty="0"/>
              <a:t>Will </a:t>
            </a:r>
            <a:r>
              <a:rPr lang="en-US" b="1" dirty="0"/>
              <a:t>always</a:t>
            </a:r>
            <a:r>
              <a:rPr lang="en-US" dirty="0"/>
              <a:t> scan code on set interval (ex. every 100ms)</a:t>
            </a:r>
          </a:p>
          <a:p>
            <a:pPr lvl="1"/>
            <a:r>
              <a:rPr lang="en-US" dirty="0"/>
              <a:t>A microcomputer is </a:t>
            </a:r>
            <a:r>
              <a:rPr lang="en-US" b="1" dirty="0"/>
              <a:t>event-driven</a:t>
            </a:r>
            <a:r>
              <a:rPr lang="en-US" dirty="0"/>
              <a:t>: will complete its scan once an event is activated</a:t>
            </a:r>
          </a:p>
          <a:p>
            <a:pPr lvl="2"/>
            <a:r>
              <a:rPr lang="en-US" dirty="0"/>
              <a:t>Could be </a:t>
            </a:r>
            <a:r>
              <a:rPr lang="en-US" b="1" dirty="0"/>
              <a:t>SIGNIFICANTLY</a:t>
            </a:r>
            <a:r>
              <a:rPr lang="en-US" dirty="0"/>
              <a:t> longer</a:t>
            </a:r>
          </a:p>
          <a:p>
            <a:r>
              <a:rPr lang="en-US" dirty="0"/>
              <a:t>PLCs are used in industry specifically for </a:t>
            </a:r>
            <a:r>
              <a:rPr lang="en-US" b="1" dirty="0"/>
              <a:t>control technology</a:t>
            </a:r>
            <a:endParaRPr lang="en-US" dirty="0"/>
          </a:p>
          <a:p>
            <a:pPr lvl="1"/>
            <a:r>
              <a:rPr lang="en-US" dirty="0"/>
              <a:t>Hardware in industry usually controlled by PLCs</a:t>
            </a:r>
          </a:p>
          <a:p>
            <a:r>
              <a:rPr lang="en-US" dirty="0"/>
              <a:t>If PLCs can do this, why not use it for a database?</a:t>
            </a:r>
          </a:p>
          <a:p>
            <a:pPr lvl="1"/>
            <a:r>
              <a:rPr lang="en-US" dirty="0"/>
              <a:t>PLCs aren’t good with sharing a lot of data</a:t>
            </a:r>
          </a:p>
          <a:p>
            <a:pPr lvl="1"/>
            <a:r>
              <a:rPr lang="en-US" dirty="0"/>
              <a:t>Can’t understand SQL</a:t>
            </a:r>
          </a:p>
        </p:txBody>
      </p:sp>
    </p:spTree>
    <p:extLst>
      <p:ext uri="{BB962C8B-B14F-4D97-AF65-F5344CB8AC3E}">
        <p14:creationId xmlns:p14="http://schemas.microsoft.com/office/powerpoint/2010/main" val="2954773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DF13-B997-3779-B0C2-02553D67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Plc Control /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4A40-2A41-1B21-3241-5E403C182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814" y="2072973"/>
            <a:ext cx="5934967" cy="3695136"/>
          </a:xfrm>
        </p:spPr>
        <p:txBody>
          <a:bodyPr>
            <a:normAutofit/>
          </a:bodyPr>
          <a:lstStyle/>
          <a:p>
            <a:r>
              <a:rPr lang="en-US" dirty="0"/>
              <a:t>PLC Constraints</a:t>
            </a:r>
          </a:p>
          <a:p>
            <a:pPr lvl="1"/>
            <a:r>
              <a:rPr lang="en-US" dirty="0"/>
              <a:t>ii(1) Must interface with the locks and LEDs</a:t>
            </a:r>
          </a:p>
          <a:p>
            <a:pPr lvl="1"/>
            <a:r>
              <a:rPr lang="en-US" dirty="0"/>
              <a:t>ii(2) Must control the step voltage of the motor(s)</a:t>
            </a:r>
          </a:p>
          <a:p>
            <a:pPr lvl="1"/>
            <a:r>
              <a:rPr lang="en-US" dirty="0"/>
              <a:t>ii(3) Must communicate with the microcomputer</a:t>
            </a:r>
          </a:p>
          <a:p>
            <a:pPr lvl="1"/>
            <a:r>
              <a:rPr lang="en-US" dirty="0"/>
              <a:t>ii(4) Must know the device occupancy of each drawer</a:t>
            </a:r>
          </a:p>
          <a:p>
            <a:pPr lvl="1"/>
            <a:r>
              <a:rPr lang="en-US" dirty="0"/>
              <a:t>ii(5) Must have a timer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9968BC-F029-FE84-57DB-77644404F9C5}"/>
              </a:ext>
            </a:extLst>
          </p:cNvPr>
          <p:cNvSpPr txBox="1"/>
          <p:nvPr/>
        </p:nvSpPr>
        <p:spPr>
          <a:xfrm>
            <a:off x="6054435" y="2072973"/>
            <a:ext cx="5735783" cy="2166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Hardware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PLC receives power from wall outlet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Hardware receives all control from the PLC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Sensors, Locks, Timer System, Indication System, Motor</a:t>
            </a:r>
          </a:p>
        </p:txBody>
      </p:sp>
    </p:spTree>
    <p:extLst>
      <p:ext uri="{BB962C8B-B14F-4D97-AF65-F5344CB8AC3E}">
        <p14:creationId xmlns:p14="http://schemas.microsoft.com/office/powerpoint/2010/main" val="276615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399A8-B7F2-09F1-D93B-B48C6ECDE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subsystems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09692-1DBF-4C1B-A7CD-DFEAF1CA22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556278" cy="4557245"/>
          </a:xfrm>
        </p:spPr>
        <p:txBody>
          <a:bodyPr>
            <a:normAutofit/>
          </a:bodyPr>
          <a:lstStyle/>
          <a:p>
            <a:r>
              <a:rPr lang="en-US" dirty="0"/>
              <a:t>Stepper Motor</a:t>
            </a:r>
          </a:p>
          <a:p>
            <a:pPr lvl="1"/>
            <a:r>
              <a:rPr lang="en-US" dirty="0"/>
              <a:t>PLC will control driver for motor</a:t>
            </a:r>
          </a:p>
          <a:p>
            <a:pPr lvl="1"/>
            <a:r>
              <a:rPr lang="en-US" dirty="0"/>
              <a:t>Motor steps enough degrees to rotate new device to drawer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Locks</a:t>
            </a:r>
          </a:p>
          <a:p>
            <a:pPr lvl="1"/>
            <a:r>
              <a:rPr lang="en-US" dirty="0"/>
              <a:t>Most likely solenoid (Proposed by </a:t>
            </a:r>
            <a:r>
              <a:rPr lang="en-US" dirty="0" err="1"/>
              <a:t>MechE</a:t>
            </a:r>
            <a:r>
              <a:rPr lang="en-US" dirty="0"/>
              <a:t> team)</a:t>
            </a:r>
          </a:p>
          <a:p>
            <a:pPr lvl="1"/>
            <a:r>
              <a:rPr lang="en-US" dirty="0"/>
              <a:t>Powered by DC voltage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EC574-A4B4-D878-5ABC-E998FB6A3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402" y="2088319"/>
            <a:ext cx="5718415" cy="4160081"/>
          </a:xfrm>
        </p:spPr>
        <p:txBody>
          <a:bodyPr>
            <a:noAutofit/>
          </a:bodyPr>
          <a:lstStyle/>
          <a:p>
            <a:r>
              <a:rPr lang="en-US" dirty="0"/>
              <a:t>Indication System</a:t>
            </a:r>
          </a:p>
          <a:p>
            <a:pPr lvl="1"/>
            <a:r>
              <a:rPr lang="en-US" dirty="0"/>
              <a:t>Most likely LEDs. Will help guide student to correct drawer and compartment</a:t>
            </a:r>
          </a:p>
          <a:p>
            <a:pPr lvl="1"/>
            <a:r>
              <a:rPr lang="en-US" dirty="0"/>
              <a:t>Controlled by PLC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Timer System</a:t>
            </a:r>
          </a:p>
          <a:p>
            <a:pPr lvl="1"/>
            <a:r>
              <a:rPr lang="en-US" dirty="0"/>
              <a:t>Used to flash LEDs and unlock compartments over a predetermined duration</a:t>
            </a:r>
          </a:p>
          <a:p>
            <a:pPr lvl="1"/>
            <a:r>
              <a:rPr lang="en-US" dirty="0"/>
              <a:t>Controlled by PLC</a:t>
            </a:r>
          </a:p>
          <a:p>
            <a:pPr lvl="1"/>
            <a:r>
              <a:rPr lang="en-US" dirty="0"/>
              <a:t>Will be a system to alternate TON timers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813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78DF8167-495F-4743-8101-18650474B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518" y="2084715"/>
            <a:ext cx="3703638" cy="3703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96FFDC-8817-D605-32C6-506ECF30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for Stepper Motor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0ECA3-8C41-C756-67B3-579C11C058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Stepper Motors are DC motors that divide a full rotation into a set of equal steps. </a:t>
            </a:r>
          </a:p>
          <a:p>
            <a:r>
              <a:rPr lang="en-US" dirty="0">
                <a:effectLst/>
              </a:rPr>
              <a:t>This will allow us to have better control over the positioning of the machine.</a:t>
            </a:r>
          </a:p>
        </p:txBody>
      </p:sp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7FE5B50B-71C9-4663-8C5A-EF6F1151D12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964" y="2084715"/>
            <a:ext cx="4032746" cy="370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695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4026-97D1-4F70-ABD9-DF20FABB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43E1C2-FE53-47F2-BBA1-4F4E4206151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658376" y="2524271"/>
            <a:ext cx="4528228" cy="2448507"/>
          </a:xfrm>
          <a:prstGeom prst="rect">
            <a:avLst/>
          </a:prstGeom>
        </p:spPr>
      </p:pic>
      <p:pic>
        <p:nvPicPr>
          <p:cNvPr id="6" name="Picture 6" descr="Rotary Device">
            <a:extLst>
              <a:ext uri="{FF2B5EF4-FFF2-40B4-BE49-F238E27FC236}">
                <a16:creationId xmlns:a16="http://schemas.microsoft.com/office/drawing/2014/main" id="{1588129F-F23D-4419-85DE-6C767240597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39" y="2532702"/>
            <a:ext cx="5004667" cy="246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658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B667-B53C-4FA5-B9BD-E09A4DF3E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F28D8-9A76-4F49-871F-4CBE5A24E5D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 rot="16200000">
            <a:off x="1540405" y="1461712"/>
            <a:ext cx="3133038" cy="438625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9A0ED-1A3C-41AB-9C63-BEE95BC797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motor driver uses a closed-loop system</a:t>
            </a:r>
          </a:p>
          <a:p>
            <a:r>
              <a:rPr lang="en-US" dirty="0"/>
              <a:t>This improves the accuracy of the motor and makes it so it never loses track of it step.</a:t>
            </a:r>
          </a:p>
          <a:p>
            <a:r>
              <a:rPr lang="en-US" dirty="0"/>
              <a:t>This driver also includes over-current, over-voltage and position ultra difference protection</a:t>
            </a:r>
          </a:p>
        </p:txBody>
      </p:sp>
    </p:spTree>
    <p:extLst>
      <p:ext uri="{BB962C8B-B14F-4D97-AF65-F5344CB8AC3E}">
        <p14:creationId xmlns:p14="http://schemas.microsoft.com/office/powerpoint/2010/main" val="3301590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F0113-6CFD-4ABA-9146-970B48F85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842D7784-1164-44DB-8DE2-012854C132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471" y="1581150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9B8D97-B0B4-4BF3-BA4A-2F0766D25D8E}"/>
              </a:ext>
            </a:extLst>
          </p:cNvPr>
          <p:cNvSpPr txBox="1"/>
          <p:nvPr/>
        </p:nvSpPr>
        <p:spPr>
          <a:xfrm>
            <a:off x="393290" y="1904581"/>
            <a:ext cx="58108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Main security for the physical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are locks for each of the compartments and another for the storage/maintenance space.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Needs to stay lock when power is lost.</a:t>
            </a:r>
          </a:p>
        </p:txBody>
      </p:sp>
    </p:spTree>
    <p:extLst>
      <p:ext uri="{BB962C8B-B14F-4D97-AF65-F5344CB8AC3E}">
        <p14:creationId xmlns:p14="http://schemas.microsoft.com/office/powerpoint/2010/main" val="4178684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0B8B2-FF69-9E0D-0824-883F8E06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Barcode Scanner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0D79FDA2-482A-44B2-AA64-D267C93BE1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444" y="1858037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5B545B-89CC-4774-8E08-CBF461E7B04A}"/>
              </a:ext>
            </a:extLst>
          </p:cNvPr>
          <p:cNvSpPr txBox="1"/>
          <p:nvPr/>
        </p:nvSpPr>
        <p:spPr>
          <a:xfrm>
            <a:off x="5142399" y="1935921"/>
            <a:ext cx="62742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to scan in the ID/barcode attached to the device’s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Makes it easy to keep track of items have been registered to the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Will be used by the operator during the “LOAD” mode.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C39154-E9CD-41F5-B3C6-914978297709}"/>
              </a:ext>
            </a:extLst>
          </p:cNvPr>
          <p:cNvSpPr txBox="1"/>
          <p:nvPr/>
        </p:nvSpPr>
        <p:spPr>
          <a:xfrm>
            <a:off x="360697" y="5755232"/>
            <a:ext cx="54245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iii(4) The machine must have a barcode scanner to send the board number to the microcomputer.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445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C7244-9744-4FA0-A2CC-6F6BE9D92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Mode (Button Included)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C6EB4-B5D1-467E-ADBE-14F935FFC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254" y="1935920"/>
            <a:ext cx="6411205" cy="4154161"/>
          </a:xfrm>
        </p:spPr>
        <p:txBody>
          <a:bodyPr>
            <a:normAutofit/>
          </a:bodyPr>
          <a:lstStyle/>
          <a:p>
            <a:r>
              <a:rPr lang="en-US" dirty="0"/>
              <a:t>Mode for loading and registering items to the machine.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display will inform the user of the compartment, indicated by an LED, that needs a refill. (The only one unlocked)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operator will scan the ID of the device and load it into position.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After a confirmation from the sensor and user (button), the machine will automatically rotate to the next empty slot.</a:t>
            </a:r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6DE5B92B-CDBF-41F7-94D0-04991F5453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r="25823"/>
          <a:stretch/>
        </p:blipFill>
        <p:spPr bwMode="auto">
          <a:xfrm>
            <a:off x="7254245" y="1825912"/>
            <a:ext cx="3942971" cy="391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D96DDF-3F4B-4CEF-AD08-FBF3F3321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245" y="1469835"/>
            <a:ext cx="3930761" cy="489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87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D225-6172-311A-86E3-AEDE3841A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274" y="247851"/>
            <a:ext cx="4832465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479F1-A19D-3B8E-12DA-1F21750C8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1735" y="1707538"/>
            <a:ext cx="4832465" cy="4670852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Sends signals to PLC to determine compartment occupancy</a:t>
            </a:r>
          </a:p>
          <a:p>
            <a:r>
              <a:rPr lang="en-US" sz="2400" dirty="0">
                <a:solidFill>
                  <a:srgbClr val="FFFFFF"/>
                </a:solidFill>
              </a:rPr>
              <a:t>Hundreds of options to consider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Ideals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Small Size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One bit output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Cheap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Easy Calibration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 descr="Photo Eye Sensor | How to Wire a Photoelectric Sensor into a CompactLogix  Allen Bradley PLC">
            <a:extLst>
              <a:ext uri="{FF2B5EF4-FFF2-40B4-BE49-F238E27FC236}">
                <a16:creationId xmlns:a16="http://schemas.microsoft.com/office/drawing/2014/main" id="{1BF76ABD-34FA-C04A-9E55-00FF1F54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85" y="247851"/>
            <a:ext cx="2063570" cy="3353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C-SR04 Ultrasonic Distance Sensor - SparkFun | Mouser">
            <a:extLst>
              <a:ext uri="{FF2B5EF4-FFF2-40B4-BE49-F238E27FC236}">
                <a16:creationId xmlns:a16="http://schemas.microsoft.com/office/drawing/2014/main" id="{4711F546-9793-3D63-ABDC-DF0ADC4A9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266" y="820722"/>
            <a:ext cx="3071175" cy="2230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.com: uxcell 100kg 42mmx38mmx3mm Electronic Scale Body Load Cell  Weighing Sensor for Kitchen Scale,Human Body Bathroom Scale, Jewelry Scale  : Home &amp; Kitchen">
            <a:extLst>
              <a:ext uri="{FF2B5EF4-FFF2-40B4-BE49-F238E27FC236}">
                <a16:creationId xmlns:a16="http://schemas.microsoft.com/office/drawing/2014/main" id="{3E35DB95-6A6A-C554-3165-B71AE498D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1778" y="4042964"/>
            <a:ext cx="2281810" cy="2281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67D849-C8F2-07A5-0843-9A2DA9A2F29E}"/>
              </a:ext>
            </a:extLst>
          </p:cNvPr>
          <p:cNvSpPr txBox="1"/>
          <p:nvPr/>
        </p:nvSpPr>
        <p:spPr>
          <a:xfrm>
            <a:off x="469627" y="4301865"/>
            <a:ext cx="36716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Constraint:</a:t>
            </a:r>
            <a:br>
              <a:rPr lang="en-US" sz="2400" dirty="0"/>
            </a:br>
            <a:r>
              <a:rPr lang="en-US" sz="2400" dirty="0"/>
              <a:t>iii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(4) The PLC must know the device occupancy of each drawer.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11756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AA70B-5049-4257-90B0-04C94062D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5" y="515827"/>
            <a:ext cx="9001462" cy="844286"/>
          </a:xfrm>
        </p:spPr>
        <p:txBody>
          <a:bodyPr/>
          <a:lstStyle/>
          <a:p>
            <a:r>
              <a:rPr lang="en-US" dirty="0"/>
              <a:t>Design Update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7A0B694-A3B4-460B-9094-C7A5D1E20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2912" y="2766538"/>
            <a:ext cx="6208529" cy="1655762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More like Barrel shape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Motor at Bottom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Each level will have lock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LEDs to guide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7ADCBB-92CB-42C3-830C-B22ABD48B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61" y="1972582"/>
            <a:ext cx="3509584" cy="436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07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C8731-E3E7-967F-BB1D-FACE64DC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603" y="230104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Systems that require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C8268-11AD-1CDB-A33C-A7C776961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603" y="2144702"/>
            <a:ext cx="5016860" cy="3695136"/>
          </a:xfrm>
        </p:spPr>
        <p:txBody>
          <a:bodyPr>
            <a:normAutofit/>
          </a:bodyPr>
          <a:lstStyle/>
          <a:p>
            <a:r>
              <a:rPr lang="en-US" dirty="0"/>
              <a:t>Microcomputer</a:t>
            </a:r>
          </a:p>
          <a:p>
            <a:r>
              <a:rPr lang="en-US" dirty="0"/>
              <a:t>PLC</a:t>
            </a:r>
          </a:p>
          <a:p>
            <a:r>
              <a:rPr lang="en-US" dirty="0"/>
              <a:t>Motor</a:t>
            </a:r>
          </a:p>
          <a:p>
            <a:r>
              <a:rPr lang="en-US" dirty="0"/>
              <a:t>LEDs</a:t>
            </a:r>
          </a:p>
          <a:p>
            <a:r>
              <a:rPr lang="en-US" dirty="0"/>
              <a:t>Locks</a:t>
            </a:r>
          </a:p>
          <a:p>
            <a:r>
              <a:rPr lang="en-US" dirty="0"/>
              <a:t>Barcode Scanner</a:t>
            </a:r>
          </a:p>
          <a:p>
            <a:r>
              <a:rPr lang="en-US" dirty="0"/>
              <a:t>Card Reader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9BDD3D-FF84-FD9E-1532-E134E3754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191" y="1405173"/>
            <a:ext cx="7254359" cy="517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8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ACC6-F9BA-36B4-A292-62EA94E45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9417" y="0"/>
            <a:ext cx="4832465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2EA5B-2FE8-2982-F65D-0B3DDBEA4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9417" y="1261587"/>
            <a:ext cx="4832465" cy="5030681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Overcurrent Protection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GFCI-protected outlet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NEC 422.51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Circuit Breaker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Fuses</a:t>
            </a:r>
            <a:endParaRPr lang="en-US" sz="2800" dirty="0">
              <a:solidFill>
                <a:srgbClr val="FFFFFF"/>
              </a:solidFill>
            </a:endParaRPr>
          </a:p>
          <a:p>
            <a:pPr lvl="2"/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dirty="0">
                <a:solidFill>
                  <a:srgbClr val="FFFFFF"/>
                </a:solidFill>
              </a:rPr>
              <a:t>Power Supply</a:t>
            </a:r>
          </a:p>
          <a:p>
            <a:pPr lvl="1"/>
            <a:r>
              <a:rPr lang="en-US" sz="2600" dirty="0">
                <a:solidFill>
                  <a:srgbClr val="FFFFFF"/>
                </a:solidFill>
              </a:rPr>
              <a:t>AC/DC Converter</a:t>
            </a:r>
          </a:p>
          <a:p>
            <a:pPr lvl="1"/>
            <a:r>
              <a:rPr lang="en-US" sz="2600" dirty="0">
                <a:solidFill>
                  <a:srgbClr val="FFFFFF"/>
                </a:solidFill>
              </a:rPr>
              <a:t>Voltage Step-down</a:t>
            </a:r>
          </a:p>
          <a:p>
            <a:pPr marL="457200" lvl="1" indent="0">
              <a:buNone/>
            </a:pPr>
            <a:endParaRPr lang="en-US" sz="2600" dirty="0">
              <a:solidFill>
                <a:srgbClr val="FFFFFF"/>
              </a:solidFill>
            </a:endParaRPr>
          </a:p>
          <a:p>
            <a:r>
              <a:rPr lang="en-US" sz="2800" dirty="0">
                <a:solidFill>
                  <a:srgbClr val="FFFFFF"/>
                </a:solidFill>
              </a:rPr>
              <a:t>Op-Amp Circuits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D8032638-9051-0FD8-B22C-F3A007A4A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64" y="179985"/>
            <a:ext cx="5687609" cy="34584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DBAD08-E0DF-D5E0-89C5-A9D0A469B027}"/>
              </a:ext>
            </a:extLst>
          </p:cNvPr>
          <p:cNvSpPr txBox="1"/>
          <p:nvPr/>
        </p:nvSpPr>
        <p:spPr>
          <a:xfrm>
            <a:off x="262964" y="3754877"/>
            <a:ext cx="627402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Constraints:</a:t>
            </a:r>
          </a:p>
          <a:p>
            <a:r>
              <a:rPr lang="en-US" sz="2200" b="0" i="0" u="none" strike="noStrike" baseline="0" dirty="0">
                <a:latin typeface="Times New Roman" panose="02020603050405020304" pitchFamily="18" charset="0"/>
              </a:rPr>
              <a:t>iv(1) Must have a GFCI</a:t>
            </a:r>
          </a:p>
          <a:p>
            <a:endParaRPr lang="en-US" sz="2200" b="0" i="0" u="none" strike="noStrike" baseline="0" dirty="0">
              <a:latin typeface="Times New Roman" panose="02020603050405020304" pitchFamily="18" charset="0"/>
            </a:endParaRPr>
          </a:p>
          <a:p>
            <a:r>
              <a:rPr lang="en-US" sz="2200" b="0" i="0" u="none" strike="noStrike" baseline="0" dirty="0">
                <a:latin typeface="Times New Roman" panose="02020603050405020304" pitchFamily="18" charset="0"/>
              </a:rPr>
              <a:t>iv(2) Must convert AC to DC and step-down voltage</a:t>
            </a:r>
          </a:p>
          <a:p>
            <a:endParaRPr lang="en-US" sz="2200" b="0" i="0" u="none" strike="noStrike" baseline="0" dirty="0">
              <a:latin typeface="Times New Roman" panose="02020603050405020304" pitchFamily="18" charset="0"/>
            </a:endParaRPr>
          </a:p>
          <a:p>
            <a:r>
              <a:rPr lang="en-US" sz="2200" b="0" i="0" u="none" strike="noStrike" baseline="0" dirty="0">
                <a:latin typeface="Times New Roman" panose="02020603050405020304" pitchFamily="18" charset="0"/>
              </a:rPr>
              <a:t>iv(3) Must provide appropriate power to all system components and must have an emergency stop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32446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3FC0E22-DA07-4388-A61A-3A64BD20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965" y="454563"/>
            <a:ext cx="10353762" cy="1325563"/>
          </a:xfrm>
        </p:spPr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67D2A92-F6C9-4A48-9086-265E3E49D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5944" y="2336448"/>
            <a:ext cx="3298956" cy="823305"/>
          </a:xfrm>
        </p:spPr>
        <p:txBody>
          <a:bodyPr/>
          <a:lstStyle/>
          <a:p>
            <a:r>
              <a:rPr lang="en-US" u="sng" dirty="0"/>
              <a:t>Engineering Standards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000A6018-CB94-4A6E-814D-B3DCF11BB5C3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775944" y="3159752"/>
            <a:ext cx="3298956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Power system must have GFCI (NEC 422.51)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3CBBDE0-4092-4F79-974F-38FA431B1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96199" y="2344746"/>
            <a:ext cx="3298558" cy="823304"/>
          </a:xfrm>
        </p:spPr>
        <p:txBody>
          <a:bodyPr/>
          <a:lstStyle/>
          <a:p>
            <a:r>
              <a:rPr lang="en-US" u="sng" dirty="0"/>
              <a:t>Ethical Considerations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1F8A4A2-20DF-4026-831A-E9FA565605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194936" y="3153567"/>
            <a:ext cx="3299821" cy="287957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The machine shall have an ethernet port for data transfer and must be encrypted to secure student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lvl="1"/>
            <a:endParaRPr lang="en-US" sz="1400" dirty="0"/>
          </a:p>
          <a:p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32CFC7D-AD14-403F-B6DF-1EF7ED277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07422" y="2347839"/>
            <a:ext cx="3291211" cy="823304"/>
          </a:xfrm>
        </p:spPr>
        <p:txBody>
          <a:bodyPr/>
          <a:lstStyle/>
          <a:p>
            <a:r>
              <a:rPr lang="en-US" u="sng" dirty="0"/>
              <a:t>Broader</a:t>
            </a:r>
            <a:r>
              <a:rPr lang="en-US" dirty="0"/>
              <a:t>             </a:t>
            </a:r>
            <a:r>
              <a:rPr lang="en-US" u="sng" dirty="0"/>
              <a:t>Impacts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69ABD84-7743-4A21-A600-397AA7B95B9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546333" y="3168050"/>
            <a:ext cx="4434151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The machine shall be auto download data by using a thumb drive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Needed in order to positively affect the associates jobs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D3AFC-42F6-4385-B16A-B137F3DC0B5C}"/>
              </a:ext>
            </a:extLst>
          </p:cNvPr>
          <p:cNvSpPr txBox="1"/>
          <p:nvPr/>
        </p:nvSpPr>
        <p:spPr>
          <a:xfrm>
            <a:off x="3951119" y="2306710"/>
            <a:ext cx="3675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|||||||||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49DEA9-6B43-441E-ABB4-F96ED2B5FD5C}"/>
              </a:ext>
            </a:extLst>
          </p:cNvPr>
          <p:cNvSpPr txBox="1"/>
          <p:nvPr/>
        </p:nvSpPr>
        <p:spPr>
          <a:xfrm>
            <a:off x="7357070" y="2336448"/>
            <a:ext cx="37852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1955552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D469B7-D14E-B345-63D4-3BFF8C74F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96060" y="113837"/>
            <a:ext cx="9999879" cy="6630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7003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34A40-AFE8-4B87-94A7-F79202998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02" y="484994"/>
            <a:ext cx="10353761" cy="1326321"/>
          </a:xfrm>
        </p:spPr>
        <p:txBody>
          <a:bodyPr/>
          <a:lstStyle/>
          <a:p>
            <a:r>
              <a:rPr lang="en-US" dirty="0"/>
              <a:t>Microcomputer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D1614-3FE4-45C8-9036-1A3F9A060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496" y="2627345"/>
            <a:ext cx="10353762" cy="3695136"/>
          </a:xfrm>
        </p:spPr>
        <p:txBody>
          <a:bodyPr>
            <a:normAutofit/>
          </a:bodyPr>
          <a:lstStyle/>
          <a:p>
            <a:r>
              <a:rPr lang="en-US" dirty="0"/>
              <a:t>To hold Database</a:t>
            </a:r>
          </a:p>
          <a:p>
            <a:r>
              <a:rPr lang="en-US" dirty="0"/>
              <a:t>Must have Connectivity Ports</a:t>
            </a:r>
          </a:p>
          <a:p>
            <a:r>
              <a:rPr lang="en-US" dirty="0"/>
              <a:t>Also responsible for sending &amp; receiving information/signal</a:t>
            </a:r>
          </a:p>
          <a:p>
            <a:pPr lvl="1"/>
            <a:r>
              <a:rPr lang="en-US" dirty="0"/>
              <a:t>UI </a:t>
            </a:r>
          </a:p>
          <a:p>
            <a:pPr lvl="2"/>
            <a:r>
              <a:rPr lang="en-US" dirty="0"/>
              <a:t>LCD Touchscreen to collect student information</a:t>
            </a:r>
          </a:p>
          <a:p>
            <a:pPr lvl="2"/>
            <a:r>
              <a:rPr lang="en-US" dirty="0"/>
              <a:t>Select Board to Vend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14:cNvPr>
              <p14:cNvContentPartPr/>
              <p14:nvPr/>
            </p14:nvContentPartPr>
            <p14:xfrm>
              <a:off x="3555997" y="143327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51677" y="14289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14:cNvPr>
              <p14:cNvContentPartPr/>
              <p14:nvPr/>
            </p14:nvContentPartPr>
            <p14:xfrm>
              <a:off x="2747437" y="237071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43117" y="236639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D83F9762-46D5-46FA-BDC7-9F593F18D836}"/>
              </a:ext>
            </a:extLst>
          </p:cNvPr>
          <p:cNvGrpSpPr/>
          <p:nvPr/>
        </p:nvGrpSpPr>
        <p:grpSpPr>
          <a:xfrm>
            <a:off x="3946597" y="2421470"/>
            <a:ext cx="360" cy="360"/>
            <a:chOff x="3946597" y="242147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14:cNvPr>
              <p14:cNvContentPartPr/>
              <p14:nvPr/>
            </p14:nvContentPartPr>
            <p14:xfrm>
              <a:off x="12337117" y="276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32797" y="276131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14:cNvPr>
              <p14:cNvContentPartPr/>
              <p14:nvPr/>
            </p14:nvContentPartPr>
            <p14:xfrm>
              <a:off x="2595877" y="225587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1557" y="22515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14:cNvPr>
              <p14:cNvContentPartPr/>
              <p14:nvPr/>
            </p14:nvContentPartPr>
            <p14:xfrm>
              <a:off x="4842637" y="133679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38317" y="13324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36F4FD79-1DB0-4AF5-92C0-61657F6D8484}"/>
              </a:ext>
            </a:extLst>
          </p:cNvPr>
          <p:cNvGrpSpPr/>
          <p:nvPr/>
        </p:nvGrpSpPr>
        <p:grpSpPr>
          <a:xfrm>
            <a:off x="4819957" y="1148510"/>
            <a:ext cx="360" cy="360"/>
            <a:chOff x="4819957" y="114851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14:cNvPr>
              <p14:cNvContentPartPr/>
              <p14:nvPr/>
            </p14:nvContentPartPr>
            <p14:xfrm>
              <a:off x="5031277" y="1253990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4967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14:cNvPr>
              <p14:cNvContentPartPr/>
              <p14:nvPr/>
            </p14:nvContentPartPr>
            <p14:xfrm>
              <a:off x="5031277" y="1230950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2663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69324A40-B12E-4BDF-A720-76338D37A57E}"/>
              </a:ext>
            </a:extLst>
          </p:cNvPr>
          <p:cNvGrpSpPr/>
          <p:nvPr/>
        </p:nvGrpSpPr>
        <p:grpSpPr>
          <a:xfrm>
            <a:off x="5017237" y="1194230"/>
            <a:ext cx="360" cy="360"/>
            <a:chOff x="5017237" y="119423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14:cNvPr>
              <p14:cNvContentPartPr/>
              <p14:nvPr/>
            </p14:nvContentPartPr>
            <p14:xfrm>
              <a:off x="1676797" y="2278550"/>
              <a:ext cx="36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2477" y="227423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14:cNvPr>
              <p14:cNvContentPartPr/>
              <p14:nvPr/>
            </p14:nvContentPartPr>
            <p14:xfrm>
              <a:off x="3666157" y="2067590"/>
              <a:ext cx="360" cy="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1837" y="20632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7" name="Group 36">
            <a:extLst>
              <a:ext uri="{FF2B5EF4-FFF2-40B4-BE49-F238E27FC236}">
                <a16:creationId xmlns:a16="http://schemas.microsoft.com/office/drawing/2014/main" id="{3204015E-61FB-4582-874A-1CC7476E8B15}"/>
              </a:ext>
            </a:extLst>
          </p:cNvPr>
          <p:cNvGrpSpPr/>
          <p:nvPr/>
        </p:nvGrpSpPr>
        <p:grpSpPr>
          <a:xfrm>
            <a:off x="5104717" y="1189550"/>
            <a:ext cx="360" cy="360"/>
            <a:chOff x="5104717" y="118955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84020A2-F07B-4732-8FF8-C2BD71BCDA90}"/>
              </a:ext>
            </a:extLst>
          </p:cNvPr>
          <p:cNvGrpSpPr/>
          <p:nvPr/>
        </p:nvGrpSpPr>
        <p:grpSpPr>
          <a:xfrm>
            <a:off x="5159797" y="1378190"/>
            <a:ext cx="360" cy="360"/>
            <a:chOff x="5159797" y="137819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5C6F3D51-E2A0-48EE-91D5-A444ABE44B58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8193463" y="1997834"/>
            <a:ext cx="3127359" cy="425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69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8DC42-4966-5A20-922C-B2E22A611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DF18B-D939-CD73-24AF-E65C109F1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miniPC</a:t>
            </a:r>
            <a:endParaRPr lang="en-US" dirty="0"/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SQL Database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Touchscreen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Eagle Card Reader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Ethernet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USB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5553AD-2DA7-9E80-57AB-FBBBFE25A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031" y="2584482"/>
            <a:ext cx="2804930" cy="22031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DBC717-E38E-C2B9-04E7-06A01532E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660" y="2583466"/>
            <a:ext cx="3090758" cy="220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32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8911C-3D40-C4E9-E6E3-5B1075C3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A8072-C0C1-5B5E-8907-92B9AFA2D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9999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Inventory 			</a:t>
            </a:r>
          </a:p>
          <a:p>
            <a:pPr lvl="1"/>
            <a:r>
              <a:rPr lang="en-US" dirty="0"/>
              <a:t>Loaded</a:t>
            </a:r>
          </a:p>
          <a:p>
            <a:pPr lvl="1"/>
            <a:r>
              <a:rPr lang="en-US" dirty="0"/>
              <a:t>Unloaded</a:t>
            </a:r>
          </a:p>
          <a:p>
            <a:r>
              <a:rPr lang="en-US" dirty="0"/>
              <a:t>Student Information</a:t>
            </a:r>
          </a:p>
          <a:p>
            <a:pPr lvl="1"/>
            <a:r>
              <a:rPr lang="en-US" dirty="0"/>
              <a:t>T#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Email</a:t>
            </a:r>
          </a:p>
          <a:p>
            <a:pPr lvl="1"/>
            <a:r>
              <a:rPr lang="en-US" dirty="0"/>
              <a:t>Course &amp; Board#</a:t>
            </a:r>
          </a:p>
          <a:p>
            <a:r>
              <a:rPr lang="en-US" dirty="0"/>
              <a:t>Ethernet</a:t>
            </a:r>
          </a:p>
          <a:p>
            <a:pPr lvl="1"/>
            <a:r>
              <a:rPr lang="en-US" dirty="0"/>
              <a:t>CSV File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552E18-EAD2-5A88-6771-7BACCEB24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13084"/>
            <a:ext cx="2980146" cy="391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48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D0611-F046-776D-289F-609850C6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D238F-6F79-6FF6-D385-D038F260C0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USB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4B24FE-CD66-E752-9DCF-CF14A31E1E7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automatically transfer data to the faculty’s thumb drive when inserted into the machine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AC117F-BE26-57E8-78E4-C7C040B79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E45352-668A-C405-B65B-0321C1E0E7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Have a created Schema available and have a server to contain the student data and Schema itself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568B08-7E3F-58CB-9888-A436A4A36F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Card Scanner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95749AB-16ED-8660-6EDC-55CA1F6A34BB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read data from Eagle Cards and store the identifier in the database for faculty use</a:t>
            </a:r>
          </a:p>
        </p:txBody>
      </p:sp>
    </p:spTree>
    <p:extLst>
      <p:ext uri="{BB962C8B-B14F-4D97-AF65-F5344CB8AC3E}">
        <p14:creationId xmlns:p14="http://schemas.microsoft.com/office/powerpoint/2010/main" val="135564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56441-8D47-001E-8FCA-4D6C7681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92841-EBA4-9243-FE23-FA0067B95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079" y="1935921"/>
            <a:ext cx="2997568" cy="3695136"/>
          </a:xfrm>
        </p:spPr>
        <p:txBody>
          <a:bodyPr/>
          <a:lstStyle/>
          <a:p>
            <a:r>
              <a:rPr lang="en-US" dirty="0"/>
              <a:t>PLC</a:t>
            </a:r>
          </a:p>
          <a:p>
            <a:r>
              <a:rPr lang="en-US" dirty="0"/>
              <a:t>HW 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Locks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Indication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Timer System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Sensors (Addressed later)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Motor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59BBEE-44BE-F0CD-C81E-EEB669518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18" y="1935921"/>
            <a:ext cx="3363188" cy="36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8290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8346F"/>
      </a:dk2>
      <a:lt2>
        <a:srgbClr val="D9A8D2"/>
      </a:lt2>
      <a:accent1>
        <a:srgbClr val="CE57AB"/>
      </a:accent1>
      <a:accent2>
        <a:srgbClr val="8E8EFD"/>
      </a:accent2>
      <a:accent3>
        <a:srgbClr val="7CBCE0"/>
      </a:accent3>
      <a:accent4>
        <a:srgbClr val="70BF9F"/>
      </a:accent4>
      <a:accent5>
        <a:srgbClr val="A5B960"/>
      </a:accent5>
      <a:accent6>
        <a:srgbClr val="D47A57"/>
      </a:accent6>
      <a:hlink>
        <a:srgbClr val="D164DE"/>
      </a:hlink>
      <a:folHlink>
        <a:srgbClr val="BE87C4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D4FE1632-F131-47D3-A814-99E9CD025E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439</TotalTime>
  <Words>848</Words>
  <Application>Microsoft Office PowerPoint</Application>
  <PresentationFormat>Widescreen</PresentationFormat>
  <Paragraphs>171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Bookman Old Style</vt:lpstr>
      <vt:lpstr>Rockwell</vt:lpstr>
      <vt:lpstr>Times New Roman</vt:lpstr>
      <vt:lpstr>Wingdings</vt:lpstr>
      <vt:lpstr>Damask</vt:lpstr>
      <vt:lpstr>Team 5 Conceptual Design</vt:lpstr>
      <vt:lpstr>Design Update</vt:lpstr>
      <vt:lpstr>Constraints</vt:lpstr>
      <vt:lpstr>PowerPoint Presentation</vt:lpstr>
      <vt:lpstr>Microcomputer system</vt:lpstr>
      <vt:lpstr>PC connections</vt:lpstr>
      <vt:lpstr>SQL Database</vt:lpstr>
      <vt:lpstr>Constraints</vt:lpstr>
      <vt:lpstr>Hardware connections</vt:lpstr>
      <vt:lpstr>Why a plc &amp; a microcomputer?</vt:lpstr>
      <vt:lpstr>Plc Control / Hardware</vt:lpstr>
      <vt:lpstr>Hardware subsystems</vt:lpstr>
      <vt:lpstr>Explanation for Stepper Motor</vt:lpstr>
      <vt:lpstr>Rotation System</vt:lpstr>
      <vt:lpstr>Motor Driver</vt:lpstr>
      <vt:lpstr>Locks</vt:lpstr>
      <vt:lpstr>Barcode Scanner</vt:lpstr>
      <vt:lpstr>LOAD Mode (Button Included)</vt:lpstr>
      <vt:lpstr>Sensors</vt:lpstr>
      <vt:lpstr>Systems that require Power</vt:lpstr>
      <vt:lpstr>Power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Conceptual Design</dc:title>
  <dc:creator>ryan.reed0925@gmail.com</dc:creator>
  <cp:lastModifiedBy>Turpeau, Michel (mmturpeau42)</cp:lastModifiedBy>
  <cp:revision>42</cp:revision>
  <dcterms:created xsi:type="dcterms:W3CDTF">2022-10-19T14:41:40Z</dcterms:created>
  <dcterms:modified xsi:type="dcterms:W3CDTF">2022-11-09T18:05:48Z</dcterms:modified>
</cp:coreProperties>
</file>

<file path=docProps/thumbnail.jpeg>
</file>